
<file path=[Content_Types].xml><?xml version="1.0" encoding="utf-8"?>
<Types xmlns="http://schemas.openxmlformats.org/package/2006/content-types">
  <Default Extension="gif" ContentType="image/gif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5" r:id="rId12"/>
    <p:sldId id="278" r:id="rId13"/>
    <p:sldId id="267" r:id="rId14"/>
    <p:sldId id="268" r:id="rId15"/>
    <p:sldId id="279" r:id="rId16"/>
    <p:sldId id="271" r:id="rId17"/>
    <p:sldId id="270" r:id="rId18"/>
    <p:sldId id="280" r:id="rId19"/>
    <p:sldId id="276" r:id="rId20"/>
    <p:sldId id="272" r:id="rId21"/>
    <p:sldId id="273" r:id="rId22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media/media3.mp4>
</file>

<file path=ppt/media/media4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3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Text"/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2" name="Body Level One…"/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30" name="Body Level One…"/>
          <p:cNvSpPr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Body Level One…"/>
          <p:cNvSpPr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Body Level One…"/>
          <p:cNvSpPr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73" name="Body Level One…"/>
          <p:cNvSpPr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Body Level One…"/>
          <p:cNvSpPr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kv"/><Relationship Id="rId1" Type="http://schemas.microsoft.com/office/2007/relationships/media" Target="../media/media4.mkv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azor_imu_9dof" TargetMode="External"/><Relationship Id="rId2" Type="http://schemas.openxmlformats.org/officeDocument/2006/relationships/hyperlink" Target="https://github.com/lihuang3/ur5_ROS-Gazebo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iki.ros.org/ur_gazebo" TargetMode="External"/><Relationship Id="rId4" Type="http://schemas.openxmlformats.org/officeDocument/2006/relationships/hyperlink" Target="http://docs.ros.org/kinetic/api/moveit_tutorials/html/doc/move_group_python_interface/move_group_python_interface_tutorial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ihuang3/ur5_ROS-Gazebo" TargetMode="External"/><Relationship Id="rId2" Type="http://schemas.openxmlformats.org/officeDocument/2006/relationships/hyperlink" Target="https://doi.org/10.1145/3197768.3201574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UTNuclearRobotics/ur5_sim" TargetMode="External"/><Relationship Id="rId4" Type="http://schemas.openxmlformats.org/officeDocument/2006/relationships/hyperlink" Target="http://docs.ros.org/kinetic/api/moveit_tutorials/html/doc/move_group_python_interface/move_group_python_interface_tutorial.html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itle 1"/>
          <p:cNvSpPr>
            <a:spLocks noGrp="1"/>
          </p:cNvSpPr>
          <p:nvPr>
            <p:ph type="title"/>
          </p:nvPr>
        </p:nvSpPr>
        <p:spPr>
          <a:xfrm>
            <a:off x="0" y="1283855"/>
            <a:ext cx="12191999" cy="2105303"/>
          </a:xfrm>
          <a:prstGeom prst="rect">
            <a:avLst/>
          </a:prstGeom>
        </p:spPr>
        <p:txBody>
          <a:bodyPr/>
          <a:lstStyle>
            <a:lvl1pPr algn="ctr" defTabSz="868680">
              <a:defRPr sz="4180"/>
            </a:lvl1pPr>
          </a:lstStyle>
          <a:p>
            <a:r>
              <a:rPr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Robot control via a head gesture-based user </a:t>
            </a:r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I</a:t>
            </a:r>
            <a:r>
              <a:rPr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nterface</a:t>
            </a:r>
          </a:p>
        </p:txBody>
      </p:sp>
      <p:sp>
        <p:nvSpPr>
          <p:cNvPr id="113" name="TextBox 3"/>
          <p:cNvSpPr/>
          <p:nvPr/>
        </p:nvSpPr>
        <p:spPr>
          <a:xfrm>
            <a:off x="0" y="4959458"/>
            <a:ext cx="12192000" cy="1138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2000"/>
            </a:pPr>
            <a:endParaRPr dirty="0"/>
          </a:p>
          <a:p>
            <a:pPr algn="ctr">
              <a:defRPr sz="2000"/>
            </a:pPr>
            <a:r>
              <a:rPr sz="2400" b="1" dirty="0"/>
              <a:t>Vishnu Gopal </a:t>
            </a:r>
            <a:r>
              <a:rPr sz="2400" b="1" dirty="0" err="1"/>
              <a:t>Rajan</a:t>
            </a:r>
            <a:br>
              <a:rPr sz="2400" b="1" dirty="0"/>
            </a:br>
            <a:r>
              <a:rPr sz="2400" b="1" dirty="0"/>
              <a:t>Rama Krishna Reddy</a:t>
            </a:r>
          </a:p>
        </p:txBody>
      </p:sp>
      <p:sp>
        <p:nvSpPr>
          <p:cNvPr id="114" name="TextBox 4"/>
          <p:cNvSpPr/>
          <p:nvPr/>
        </p:nvSpPr>
        <p:spPr>
          <a:xfrm>
            <a:off x="2136966" y="3832645"/>
            <a:ext cx="7889337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dirty="0"/>
              <a:t>CSE 5359/6369 – SPECIAL TOPICS IN ADVANCED INTELLIGENT SYSTEMS</a:t>
            </a:r>
            <a:endParaRPr lang="en-US" dirty="0"/>
          </a:p>
          <a:p>
            <a:pPr algn="ctr"/>
            <a:r>
              <a:rPr lang="en-US" b="1" dirty="0"/>
              <a:t>Final Project Presentation </a:t>
            </a:r>
            <a:endParaRPr b="1" dirty="0"/>
          </a:p>
        </p:txBody>
      </p:sp>
      <p:sp>
        <p:nvSpPr>
          <p:cNvPr id="115" name="Slide Number Placeholder 2"/>
          <p:cNvSpPr>
            <a:spLocks noGrp="1"/>
          </p:cNvSpPr>
          <p:nvPr>
            <p:ph type="sldNum" sz="quarter" idx="2"/>
          </p:nvPr>
        </p:nvSpPr>
        <p:spPr>
          <a:xfrm>
            <a:off x="11169739" y="6404292"/>
            <a:ext cx="184062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79054"/>
          </a:xfrm>
          <a:prstGeom prst="rect">
            <a:avLst/>
          </a:prstGeom>
        </p:spPr>
        <p:txBody>
          <a:bodyPr/>
          <a:lstStyle>
            <a:lvl1pPr>
              <a:defRPr u="sng"/>
            </a:lvl1pPr>
          </a:lstStyle>
          <a:p>
            <a:pPr algn="ctr"/>
            <a:r>
              <a:rPr dirty="0"/>
              <a:t>Experimental Setup</a:t>
            </a:r>
          </a:p>
        </p:txBody>
      </p:sp>
      <p:sp>
        <p:nvSpPr>
          <p:cNvPr id="153" name="Content Placeholder 2"/>
          <p:cNvSpPr>
            <a:spLocks noGrp="1"/>
          </p:cNvSpPr>
          <p:nvPr>
            <p:ph type="body" idx="1"/>
          </p:nvPr>
        </p:nvSpPr>
        <p:spPr>
          <a:xfrm>
            <a:off x="838201" y="1344930"/>
            <a:ext cx="10515600" cy="5059362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81000"/>
              </a:lnSpc>
            </a:pPr>
            <a:r>
              <a:rPr dirty="0"/>
              <a:t>Installation of </a:t>
            </a:r>
            <a:r>
              <a:rPr lang="en-US" dirty="0"/>
              <a:t>software like Arduino, ROS Kinetic, Gazebo, </a:t>
            </a:r>
            <a:r>
              <a:rPr lang="en-US" dirty="0" err="1"/>
              <a:t>Rviz</a:t>
            </a:r>
            <a:r>
              <a:rPr lang="en-US" dirty="0"/>
              <a:t>, </a:t>
            </a:r>
            <a:r>
              <a:rPr lang="en-US" dirty="0" err="1"/>
              <a:t>MoveIt</a:t>
            </a:r>
            <a:r>
              <a:rPr lang="en-US" dirty="0"/>
              <a:t>!, UR5 robot simulation.</a:t>
            </a:r>
          </a:p>
          <a:p>
            <a:pPr>
              <a:lnSpc>
                <a:spcPct val="81000"/>
              </a:lnSpc>
            </a:pPr>
            <a:r>
              <a:rPr dirty="0"/>
              <a:t>Setting up and uploading of required firmware</a:t>
            </a:r>
            <a:r>
              <a:rPr lang="en-US" dirty="0"/>
              <a:t> for Razer IMU using Arduino to retrieve Yaw, Roll and Pitch.</a:t>
            </a:r>
            <a:endParaRPr dirty="0"/>
          </a:p>
          <a:p>
            <a:pPr>
              <a:lnSpc>
                <a:spcPct val="81000"/>
              </a:lnSpc>
            </a:pPr>
            <a:r>
              <a:rPr dirty="0"/>
              <a:t>Calibration of</a:t>
            </a:r>
            <a:r>
              <a:rPr lang="en-US" dirty="0"/>
              <a:t> Accelerometer and Gyroscope for</a:t>
            </a:r>
            <a:r>
              <a:rPr dirty="0"/>
              <a:t> IMU sensor</a:t>
            </a:r>
            <a:r>
              <a:rPr lang="en-US" dirty="0"/>
              <a:t>.</a:t>
            </a:r>
          </a:p>
          <a:p>
            <a:pPr>
              <a:lnSpc>
                <a:spcPct val="81000"/>
              </a:lnSpc>
            </a:pPr>
            <a:r>
              <a:rPr lang="en-US" dirty="0"/>
              <a:t>Conversion of raw readings to ROS Visualization.</a:t>
            </a:r>
          </a:p>
          <a:p>
            <a:pPr>
              <a:lnSpc>
                <a:spcPct val="81000"/>
              </a:lnSpc>
            </a:pPr>
            <a:r>
              <a:rPr dirty="0"/>
              <a:t>Develop code to recognize Gestures using IMU</a:t>
            </a:r>
            <a:r>
              <a:rPr lang="en-US" dirty="0"/>
              <a:t> and set x, y, z values using sensor. </a:t>
            </a:r>
          </a:p>
          <a:p>
            <a:pPr>
              <a:lnSpc>
                <a:spcPct val="81000"/>
              </a:lnSpc>
            </a:pPr>
            <a:r>
              <a:rPr lang="en-US" dirty="0"/>
              <a:t>Run simulated robot on Gazebo, </a:t>
            </a:r>
            <a:r>
              <a:rPr lang="en-US" dirty="0" err="1"/>
              <a:t>Rviz</a:t>
            </a:r>
            <a:r>
              <a:rPr lang="en-US" dirty="0"/>
              <a:t> and </a:t>
            </a:r>
            <a:r>
              <a:rPr lang="en-US" dirty="0" err="1"/>
              <a:t>Moveit</a:t>
            </a:r>
            <a:r>
              <a:rPr lang="en-US" dirty="0"/>
              <a:t>! and call the python interface code to set the </a:t>
            </a:r>
            <a:r>
              <a:rPr lang="en-US" dirty="0" err="1"/>
              <a:t>x,y,z</a:t>
            </a:r>
            <a:r>
              <a:rPr lang="en-US" dirty="0"/>
              <a:t> coordinates using Head Gestures.</a:t>
            </a:r>
            <a:endParaRPr dirty="0"/>
          </a:p>
        </p:txBody>
      </p:sp>
      <p:sp>
        <p:nvSpPr>
          <p:cNvPr id="154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11169739" y="6404292"/>
            <a:ext cx="184062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88F5B-3B6E-4DD4-B611-ECD1CA551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51450"/>
          </a:xfrm>
        </p:spPr>
        <p:txBody>
          <a:bodyPr/>
          <a:lstStyle/>
          <a:p>
            <a:pPr algn="ctr"/>
            <a:r>
              <a:rPr lang="en-US" u="sng" dirty="0"/>
              <a:t>System Evaluation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8C620-E257-438E-B15B-1C48D6F43E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17601"/>
            <a:ext cx="6236855" cy="5059362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Initial IMU Sensor Readings </a:t>
            </a:r>
          </a:p>
        </p:txBody>
      </p:sp>
      <p:pic>
        <p:nvPicPr>
          <p:cNvPr id="7" name="Sensor Raw Reading">
            <a:hlinkClick r:id="" action="ppaction://media"/>
            <a:extLst>
              <a:ext uri="{FF2B5EF4-FFF2-40B4-BE49-F238E27FC236}">
                <a16:creationId xmlns:a16="http://schemas.microsoft.com/office/drawing/2014/main" id="{DB720192-315E-46E0-8E4F-0349DC13D4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718253"/>
            <a:ext cx="5998037" cy="364807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8EE5228-0629-48E1-98AB-4D33BAA376C1}"/>
              </a:ext>
            </a:extLst>
          </p:cNvPr>
          <p:cNvSpPr/>
          <p:nvPr/>
        </p:nvSpPr>
        <p:spPr>
          <a:xfrm>
            <a:off x="8056102" y="1348921"/>
            <a:ext cx="3297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/>
              <a:t>Accelerometer Calibration values</a:t>
            </a:r>
          </a:p>
        </p:txBody>
      </p:sp>
      <p:sp>
        <p:nvSpPr>
          <p:cNvPr id="9" name="TextBox 15">
            <a:extLst>
              <a:ext uri="{FF2B5EF4-FFF2-40B4-BE49-F238E27FC236}">
                <a16:creationId xmlns:a16="http://schemas.microsoft.com/office/drawing/2014/main" id="{CBA4A2B3-2A73-4C03-841B-7BE2183FAC1E}"/>
              </a:ext>
            </a:extLst>
          </p:cNvPr>
          <p:cNvSpPr/>
          <p:nvPr/>
        </p:nvSpPr>
        <p:spPr>
          <a:xfrm>
            <a:off x="7352145" y="1775424"/>
            <a:ext cx="5124756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/>
            <a:r>
              <a:rPr dirty="0"/>
              <a:t>accel </a:t>
            </a:r>
            <a:r>
              <a:rPr dirty="0" err="1"/>
              <a:t>x,y,z</a:t>
            </a:r>
            <a:r>
              <a:rPr dirty="0"/>
              <a:t> (min/max) = -5.00/-1.00 25.00/29.00 225.00/232.00</a:t>
            </a:r>
          </a:p>
        </p:txBody>
      </p:sp>
      <p:sp>
        <p:nvSpPr>
          <p:cNvPr id="10" name="TextBox 17">
            <a:extLst>
              <a:ext uri="{FF2B5EF4-FFF2-40B4-BE49-F238E27FC236}">
                <a16:creationId xmlns:a16="http://schemas.microsoft.com/office/drawing/2014/main" id="{DB05928A-E8EC-4BD9-BFF6-F480F5DCAEF7}"/>
              </a:ext>
            </a:extLst>
          </p:cNvPr>
          <p:cNvSpPr/>
          <p:nvPr/>
        </p:nvSpPr>
        <p:spPr>
          <a:xfrm>
            <a:off x="8378561" y="3289141"/>
            <a:ext cx="3071923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u="sng"/>
            </a:lvl1pPr>
          </a:lstStyle>
          <a:p>
            <a:r>
              <a:rPr dirty="0"/>
              <a:t>Gyroscope Calibration values</a:t>
            </a:r>
          </a:p>
        </p:txBody>
      </p:sp>
      <p:sp>
        <p:nvSpPr>
          <p:cNvPr id="11" name="TextBox 16">
            <a:extLst>
              <a:ext uri="{FF2B5EF4-FFF2-40B4-BE49-F238E27FC236}">
                <a16:creationId xmlns:a16="http://schemas.microsoft.com/office/drawing/2014/main" id="{707D48D1-9FAA-40FA-BFFB-64764FAABA84}"/>
              </a:ext>
            </a:extLst>
          </p:cNvPr>
          <p:cNvSpPr/>
          <p:nvPr/>
        </p:nvSpPr>
        <p:spPr>
          <a:xfrm>
            <a:off x="7352145" y="3813432"/>
            <a:ext cx="4735080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/>
            <a:r>
              <a:rPr dirty="0"/>
              <a:t>gyro </a:t>
            </a:r>
            <a:r>
              <a:rPr dirty="0" err="1"/>
              <a:t>x,y,z</a:t>
            </a:r>
            <a:r>
              <a:rPr dirty="0"/>
              <a:t> (current/average) = -29.00/-27.98 102.00/100.51 -5.00/-5.85</a:t>
            </a:r>
          </a:p>
        </p:txBody>
      </p:sp>
    </p:spTree>
    <p:extLst>
      <p:ext uri="{BB962C8B-B14F-4D97-AF65-F5344CB8AC3E}">
        <p14:creationId xmlns:p14="http://schemas.microsoft.com/office/powerpoint/2010/main" val="215035323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4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D6C5A-7CC6-4203-B708-3E7C1AD8C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025236"/>
          </a:xfrm>
        </p:spPr>
        <p:txBody>
          <a:bodyPr/>
          <a:lstStyle/>
          <a:p>
            <a:pPr algn="ctr"/>
            <a:r>
              <a:rPr lang="en-US" u="sng" dirty="0"/>
              <a:t>System Evaluation</a:t>
            </a:r>
          </a:p>
        </p:txBody>
      </p:sp>
      <p:pic>
        <p:nvPicPr>
          <p:cNvPr id="4" name="ROS Razor sensor Visualization">
            <a:hlinkClick r:id="" action="ppaction://media"/>
            <a:extLst>
              <a:ext uri="{FF2B5EF4-FFF2-40B4-BE49-F238E27FC236}">
                <a16:creationId xmlns:a16="http://schemas.microsoft.com/office/drawing/2014/main" id="{2F680E81-5B52-4A3F-8EB9-9DE7604CDC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18313" y="1288883"/>
            <a:ext cx="8355372" cy="4280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3978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2192001" cy="1043709"/>
          </a:xfrm>
          <a:prstGeom prst="rect">
            <a:avLst/>
          </a:prstGeom>
        </p:spPr>
        <p:txBody>
          <a:bodyPr/>
          <a:lstStyle>
            <a:lvl1pPr>
              <a:defRPr u="sng"/>
            </a:lvl1pPr>
          </a:lstStyle>
          <a:p>
            <a:pPr algn="ctr"/>
            <a:r>
              <a:rPr dirty="0"/>
              <a:t>Data Acquired from Test subjects</a:t>
            </a:r>
          </a:p>
        </p:txBody>
      </p:sp>
      <p:sp>
        <p:nvSpPr>
          <p:cNvPr id="166" name="Content Placeholder 2"/>
          <p:cNvSpPr>
            <a:spLocks noGrp="1"/>
          </p:cNvSpPr>
          <p:nvPr>
            <p:ph type="body" sz="half" idx="1"/>
          </p:nvPr>
        </p:nvSpPr>
        <p:spPr>
          <a:xfrm>
            <a:off x="838200" y="2254755"/>
            <a:ext cx="5479473" cy="3357563"/>
          </a:xfrm>
          <a:prstGeom prst="rect">
            <a:avLst/>
          </a:prstGeom>
        </p:spPr>
        <p:txBody>
          <a:bodyPr/>
          <a:lstStyle/>
          <a:p>
            <a:r>
              <a:rPr dirty="0"/>
              <a:t>This acquired data of maximum and minimum Yaw and Pitch readings are from the test subjects.</a:t>
            </a:r>
          </a:p>
          <a:p>
            <a:r>
              <a:rPr dirty="0"/>
              <a:t>This data is used to set the range and also to recognize gestures.</a:t>
            </a:r>
          </a:p>
        </p:txBody>
      </p:sp>
      <p:pic>
        <p:nvPicPr>
          <p:cNvPr id="167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6267" y="2254755"/>
            <a:ext cx="4627996" cy="3038547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Slide Number Placeholder 4"/>
          <p:cNvSpPr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2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27348"/>
          </a:xfrm>
          <a:prstGeom prst="rect">
            <a:avLst/>
          </a:prstGeom>
        </p:spPr>
        <p:txBody>
          <a:bodyPr/>
          <a:lstStyle>
            <a:lvl1pPr>
              <a:defRPr u="sng"/>
            </a:lvl1pPr>
          </a:lstStyle>
          <a:p>
            <a:pPr algn="ctr"/>
            <a:r>
              <a:rPr lang="en-US" dirty="0"/>
              <a:t>Project Demo 1  </a:t>
            </a:r>
            <a:endParaRPr dirty="0"/>
          </a:p>
        </p:txBody>
      </p:sp>
      <p:sp>
        <p:nvSpPr>
          <p:cNvPr id="172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2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pic>
        <p:nvPicPr>
          <p:cNvPr id="3" name="Chinmaya Demo_Trim">
            <a:hlinkClick r:id="" action="ppaction://media"/>
            <a:extLst>
              <a:ext uri="{FF2B5EF4-FFF2-40B4-BE49-F238E27FC236}">
                <a16:creationId xmlns:a16="http://schemas.microsoft.com/office/drawing/2014/main" id="{541AEF30-FA4A-41AD-A18B-3C59A78C9C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0582" y="885797"/>
            <a:ext cx="10393218" cy="584618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FAC83-9D3D-49AF-859D-70051B9B8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1964"/>
          </a:xfrm>
        </p:spPr>
        <p:txBody>
          <a:bodyPr/>
          <a:lstStyle/>
          <a:p>
            <a:pPr algn="ctr"/>
            <a:r>
              <a:rPr lang="en-US" u="sng" dirty="0"/>
              <a:t>Project Demo 2</a:t>
            </a:r>
          </a:p>
        </p:txBody>
      </p:sp>
      <p:pic>
        <p:nvPicPr>
          <p:cNvPr id="4" name="Vishnu Demo">
            <a:hlinkClick r:id="" action="ppaction://media"/>
            <a:extLst>
              <a:ext uri="{FF2B5EF4-FFF2-40B4-BE49-F238E27FC236}">
                <a16:creationId xmlns:a16="http://schemas.microsoft.com/office/drawing/2014/main" id="{1016B790-4F70-4439-95AB-F3F5A5E22C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9053" y="880557"/>
            <a:ext cx="10594111" cy="5959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77884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60582"/>
          </a:xfrm>
          <a:prstGeom prst="rect">
            <a:avLst/>
          </a:prstGeom>
        </p:spPr>
        <p:txBody>
          <a:bodyPr/>
          <a:lstStyle>
            <a:lvl1pPr>
              <a:defRPr u="sng"/>
            </a:lvl1pPr>
          </a:lstStyle>
          <a:p>
            <a:pPr algn="ctr"/>
            <a:r>
              <a:rPr dirty="0"/>
              <a:t>Role Designation</a:t>
            </a:r>
          </a:p>
        </p:txBody>
      </p:sp>
      <p:sp>
        <p:nvSpPr>
          <p:cNvPr id="183" name="Content Placeholder 2"/>
          <p:cNvSpPr>
            <a:spLocks noGrp="1"/>
          </p:cNvSpPr>
          <p:nvPr>
            <p:ph type="body" sz="half" idx="1"/>
          </p:nvPr>
        </p:nvSpPr>
        <p:spPr>
          <a:xfrm>
            <a:off x="471055" y="1385455"/>
            <a:ext cx="5232834" cy="4791508"/>
          </a:xfrm>
          <a:prstGeom prst="rect">
            <a:avLst/>
          </a:prstGeom>
        </p:spPr>
        <p:txBody>
          <a:bodyPr/>
          <a:lstStyle/>
          <a:p>
            <a:pPr>
              <a:buFontTx/>
              <a:buChar char="➢"/>
            </a:pPr>
            <a:r>
              <a:rPr dirty="0"/>
              <a:t>Vishnu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dirty="0"/>
              <a:t>Installed </a:t>
            </a:r>
            <a:r>
              <a:rPr lang="en-US" dirty="0"/>
              <a:t>ROS Kinetic, Gazebo, </a:t>
            </a:r>
            <a:r>
              <a:rPr lang="en-US" dirty="0" err="1"/>
              <a:t>Rviz</a:t>
            </a:r>
            <a:r>
              <a:rPr lang="en-US" dirty="0"/>
              <a:t>, </a:t>
            </a:r>
            <a:r>
              <a:rPr lang="en-US" dirty="0" err="1"/>
              <a:t>MoveIt</a:t>
            </a:r>
            <a:r>
              <a:rPr lang="en-US" dirty="0"/>
              <a:t>! And UR5 robot arm simulation.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dirty="0"/>
              <a:t>Completed the Configuration</a:t>
            </a:r>
            <a:r>
              <a:rPr lang="en-US" dirty="0"/>
              <a:t> and ROS Visualization</a:t>
            </a:r>
            <a:r>
              <a:rPr dirty="0"/>
              <a:t> of the Razor 9DoF IMU Sensor. </a:t>
            </a:r>
            <a:endParaRPr lang="en-US" dirty="0"/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en-US" dirty="0"/>
              <a:t>Developed code for Python interface to communicate with sensor and robot arm simulation.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rPr lang="en-US" dirty="0"/>
              <a:t>Developed Code to translate head gestures into setting </a:t>
            </a:r>
            <a:r>
              <a:rPr lang="en-US" dirty="0" err="1"/>
              <a:t>x,y,z</a:t>
            </a:r>
            <a:r>
              <a:rPr lang="en-US" dirty="0"/>
              <a:t> values for end effector to move to.</a:t>
            </a:r>
            <a:endParaRPr dirty="0"/>
          </a:p>
        </p:txBody>
      </p:sp>
      <p:sp>
        <p:nvSpPr>
          <p:cNvPr id="184" name="Content Placeholder 2"/>
          <p:cNvSpPr/>
          <p:nvPr/>
        </p:nvSpPr>
        <p:spPr>
          <a:xfrm>
            <a:off x="6488112" y="1385455"/>
            <a:ext cx="5306724" cy="4791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pPr marL="226313" indent="-226313" defTabSz="905255">
              <a:lnSpc>
                <a:spcPct val="90000"/>
              </a:lnSpc>
              <a:spcBef>
                <a:spcPts val="900"/>
              </a:spcBef>
              <a:buSzPct val="100000"/>
              <a:buChar char="➢"/>
              <a:defRPr sz="2772"/>
            </a:pPr>
            <a:r>
              <a:rPr dirty="0"/>
              <a:t>Ram</a:t>
            </a:r>
          </a:p>
          <a:p>
            <a:pPr marL="226313" indent="-226313" defTabSz="905255">
              <a:lnSpc>
                <a:spcPct val="90000"/>
              </a:lnSpc>
              <a:spcBef>
                <a:spcPts val="900"/>
              </a:spcBef>
              <a:buSzPct val="100000"/>
              <a:buFont typeface="Arial"/>
              <a:buChar char="•"/>
              <a:defRPr sz="2376"/>
            </a:pPr>
            <a:r>
              <a:rPr dirty="0"/>
              <a:t>Installed the </a:t>
            </a:r>
            <a:r>
              <a:rPr lang="en-US" dirty="0"/>
              <a:t>Arduino </a:t>
            </a:r>
            <a:r>
              <a:rPr dirty="0"/>
              <a:t>on </a:t>
            </a:r>
            <a:r>
              <a:rPr dirty="0" err="1"/>
              <a:t>MacOs</a:t>
            </a:r>
            <a:r>
              <a:rPr dirty="0"/>
              <a:t> and retrieved the raw values from the sensor. </a:t>
            </a:r>
            <a:endParaRPr sz="2772" dirty="0"/>
          </a:p>
          <a:p>
            <a:pPr marL="226313" indent="-226313" defTabSz="905255">
              <a:lnSpc>
                <a:spcPct val="90000"/>
              </a:lnSpc>
              <a:spcBef>
                <a:spcPts val="900"/>
              </a:spcBef>
              <a:buSzPct val="100000"/>
              <a:buFont typeface="Arial"/>
              <a:buChar char="•"/>
              <a:defRPr sz="2376"/>
            </a:pPr>
            <a:r>
              <a:rPr dirty="0"/>
              <a:t>Modified the firmware to get yaw, pitch and roll values. </a:t>
            </a:r>
            <a:endParaRPr sz="2772" dirty="0"/>
          </a:p>
          <a:p>
            <a:pPr marL="226313" indent="-226313" defTabSz="905255">
              <a:lnSpc>
                <a:spcPct val="90000"/>
              </a:lnSpc>
              <a:spcBef>
                <a:spcPts val="900"/>
              </a:spcBef>
              <a:buSzPct val="100000"/>
              <a:buFont typeface="Arial"/>
              <a:buChar char="•"/>
              <a:defRPr sz="2376"/>
            </a:pPr>
            <a:r>
              <a:rPr dirty="0"/>
              <a:t>Build gesture recognition code to move through the state diagram. </a:t>
            </a:r>
          </a:p>
          <a:p>
            <a:pPr defTabSz="905255">
              <a:lnSpc>
                <a:spcPct val="90000"/>
              </a:lnSpc>
              <a:spcBef>
                <a:spcPts val="900"/>
              </a:spcBef>
              <a:buSzPct val="100000"/>
              <a:defRPr sz="2376"/>
            </a:pPr>
            <a:endParaRPr sz="2772" dirty="0"/>
          </a:p>
          <a:p>
            <a:pPr defTabSz="905255">
              <a:lnSpc>
                <a:spcPct val="90000"/>
              </a:lnSpc>
              <a:spcBef>
                <a:spcPts val="900"/>
              </a:spcBef>
              <a:defRPr sz="2376"/>
            </a:pPr>
            <a:r>
              <a:rPr dirty="0"/>
              <a:t>	</a:t>
            </a:r>
          </a:p>
        </p:txBody>
      </p:sp>
      <p:sp>
        <p:nvSpPr>
          <p:cNvPr id="185" name="Slide Number Placeholder 4"/>
          <p:cNvSpPr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2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onclusions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58982"/>
          </a:xfrm>
          <a:prstGeom prst="rect">
            <a:avLst/>
          </a:prstGeom>
        </p:spPr>
        <p:txBody>
          <a:bodyPr/>
          <a:lstStyle/>
          <a:p>
            <a:pPr algn="ctr"/>
            <a:r>
              <a:rPr u="sng" dirty="0"/>
              <a:t>Conclusions</a:t>
            </a:r>
          </a:p>
        </p:txBody>
      </p:sp>
      <p:sp>
        <p:nvSpPr>
          <p:cNvPr id="179" name="End-user is able to perform “hands-free” control of the movement of the robot in Cartesian space.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End-user is able to perform “hands-free” control of the movement of the robot in Cartesian space</a:t>
            </a:r>
            <a:r>
              <a:rPr lang="en-US" dirty="0"/>
              <a:t> using Head Gestures</a:t>
            </a:r>
            <a:r>
              <a:rPr dirty="0"/>
              <a:t>.</a:t>
            </a:r>
          </a:p>
          <a:p>
            <a:r>
              <a:rPr dirty="0"/>
              <a:t>To evaluate this design, the user guided the robot through an simple translation task using head gestures</a:t>
            </a:r>
            <a:r>
              <a:rPr lang="en-US" dirty="0"/>
              <a:t>.</a:t>
            </a:r>
          </a:p>
          <a:p>
            <a:r>
              <a:rPr lang="en-US" dirty="0"/>
              <a:t>This not only enables tetraplegic people but also helps them live an independent life.</a:t>
            </a:r>
            <a:endParaRPr dirty="0"/>
          </a:p>
          <a:p>
            <a:r>
              <a:rPr dirty="0"/>
              <a:t>Since, head movements are limited in this case another control feature like eye tracker can be added to increase the accuracy &amp; speed of the system.</a:t>
            </a:r>
          </a:p>
        </p:txBody>
      </p:sp>
      <p:sp>
        <p:nvSpPr>
          <p:cNvPr id="18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89879-07DA-4D99-BF67-848CA6DE8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86691"/>
          </a:xfrm>
        </p:spPr>
        <p:txBody>
          <a:bodyPr/>
          <a:lstStyle/>
          <a:p>
            <a:pPr algn="ctr"/>
            <a:r>
              <a:rPr lang="en-US" u="sng" dirty="0"/>
              <a:t>Future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31B5CA-8F32-4E98-8B02-6B21462530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40650"/>
            <a:ext cx="4943764" cy="5435640"/>
          </a:xfrm>
        </p:spPr>
        <p:txBody>
          <a:bodyPr>
            <a:normAutofit/>
          </a:bodyPr>
          <a:lstStyle/>
          <a:p>
            <a:r>
              <a:rPr lang="en-US" dirty="0"/>
              <a:t>This project can be modified into performing Pick-and-place tasks using head gestures.</a:t>
            </a:r>
          </a:p>
          <a:p>
            <a:r>
              <a:rPr lang="en-US" dirty="0"/>
              <a:t>This project also has the scope to enable work at an assembly line where the robot arm can pick and place items on the assembly line.</a:t>
            </a:r>
          </a:p>
          <a:p>
            <a:r>
              <a:rPr lang="en-US" dirty="0"/>
              <a:t>This project can also be improved upon to pick and place items which disabled people cannot do on their own.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00F6E68-965F-4D52-912D-DD2315550D0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400" y="1297668"/>
            <a:ext cx="5999018" cy="4595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1014153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70E4D-03B9-442A-BD01-262F4D78A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42109"/>
          </a:xfrm>
        </p:spPr>
        <p:txBody>
          <a:bodyPr/>
          <a:lstStyle/>
          <a:p>
            <a:pPr algn="ctr"/>
            <a:r>
              <a:rPr lang="en-US" u="sng" dirty="0"/>
              <a:t>Related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DDFBB1-7AF0-442F-BE4B-F239C0059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96291"/>
            <a:ext cx="10515600" cy="4680672"/>
          </a:xfrm>
        </p:spPr>
        <p:txBody>
          <a:bodyPr/>
          <a:lstStyle/>
          <a:p>
            <a:r>
              <a:rPr lang="en-US" dirty="0"/>
              <a:t>Universal Robot (UR5) Pick and Place Simulation in ROS-Gazebo - </a:t>
            </a:r>
            <a:r>
              <a:rPr lang="en-US" dirty="0">
                <a:hlinkClick r:id="rId2"/>
              </a:rPr>
              <a:t>https://github.com/lihuang3/ur5_ROS-Gazebo</a:t>
            </a:r>
            <a:endParaRPr lang="en-US" dirty="0"/>
          </a:p>
          <a:p>
            <a:r>
              <a:rPr lang="en-US" dirty="0"/>
              <a:t>Conversion of IMU Sensor raw readings into ROS visualization - </a:t>
            </a:r>
            <a:r>
              <a:rPr lang="en-US" dirty="0">
                <a:hlinkClick r:id="rId3"/>
              </a:rPr>
              <a:t>http://wiki.ros.org/razor_imu_9dof</a:t>
            </a:r>
            <a:endParaRPr lang="en-US" dirty="0"/>
          </a:p>
          <a:p>
            <a:r>
              <a:rPr lang="en-US" dirty="0"/>
              <a:t>Move Group Python Interface for </a:t>
            </a:r>
            <a:r>
              <a:rPr lang="en-US" dirty="0" err="1"/>
              <a:t>Franka</a:t>
            </a:r>
            <a:r>
              <a:rPr lang="en-US" dirty="0"/>
              <a:t> </a:t>
            </a:r>
            <a:r>
              <a:rPr lang="en-US" dirty="0" err="1"/>
              <a:t>Emika</a:t>
            </a:r>
            <a:r>
              <a:rPr lang="en-US" dirty="0"/>
              <a:t> Panda - </a:t>
            </a:r>
            <a:r>
              <a:rPr lang="en-US" dirty="0">
                <a:hlinkClick r:id="rId4"/>
              </a:rPr>
              <a:t>http://docs.ros.org/kinetic/api/moveit_tutorials/html/doc/move_group_python_interface/move_group_python_interface_tutorial.html</a:t>
            </a:r>
            <a:endParaRPr lang="en-US" dirty="0"/>
          </a:p>
          <a:p>
            <a:r>
              <a:rPr lang="en-US" dirty="0"/>
              <a:t>Universal Robot simulation on Gazebo - </a:t>
            </a:r>
            <a:r>
              <a:rPr lang="en-US" dirty="0">
                <a:hlinkClick r:id="rId5"/>
              </a:rPr>
              <a:t>http://wiki.ros.org/ur_gazebo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67781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163782"/>
          </a:xfrm>
          <a:prstGeom prst="rect">
            <a:avLst/>
          </a:prstGeom>
        </p:spPr>
        <p:txBody>
          <a:bodyPr/>
          <a:lstStyle>
            <a:lvl1pPr>
              <a:defRPr u="sng"/>
            </a:lvl1pPr>
          </a:lstStyle>
          <a:p>
            <a:pPr algn="ctr"/>
            <a:r>
              <a:rPr dirty="0"/>
              <a:t>Introduction</a:t>
            </a:r>
          </a:p>
        </p:txBody>
      </p:sp>
      <p:sp>
        <p:nvSpPr>
          <p:cNvPr id="118" name="Conten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r>
              <a:t>Assistive robots could enable people with disabilities to reintegrate into working life. Namely, for people with motor impairments, unemployment is a serious problem.</a:t>
            </a:r>
          </a:p>
          <a:p>
            <a:r>
              <a:t>For people suffering from tetraplegia, almost all activities requiring a user interaction are very tedious or even impossible without the help of assistants or assistive devices.</a:t>
            </a:r>
          </a:p>
          <a:p>
            <a:r>
              <a:t>Hands-free assistive devices for tetraplegics can be controlled for example with speech interfaces, chin-joysticks, motion of the eyes, tongue or the head.</a:t>
            </a:r>
          </a:p>
        </p:txBody>
      </p:sp>
      <p:sp>
        <p:nvSpPr>
          <p:cNvPr id="119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11169739" y="6404292"/>
            <a:ext cx="184062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References"/>
          <p:cNvSpPr>
            <a:spLocks noGrp="1"/>
          </p:cNvSpPr>
          <p:nvPr>
            <p:ph type="title"/>
          </p:nvPr>
        </p:nvSpPr>
        <p:spPr>
          <a:xfrm>
            <a:off x="0" y="18256"/>
            <a:ext cx="12192000" cy="970036"/>
          </a:xfrm>
          <a:prstGeom prst="rect">
            <a:avLst/>
          </a:prstGeom>
        </p:spPr>
        <p:txBody>
          <a:bodyPr/>
          <a:lstStyle/>
          <a:p>
            <a:pPr algn="ctr"/>
            <a:r>
              <a:rPr u="sng" dirty="0"/>
              <a:t>References</a:t>
            </a:r>
          </a:p>
        </p:txBody>
      </p:sp>
      <p:sp>
        <p:nvSpPr>
          <p:cNvPr id="188" name="[1] M.A. Haseeb, M. Kyrarini, S. Jiang, D. Ristic-Durrant, A. Gräser. 2018. Head Gesture-based Control for Assistive Robots. In Proceedings of 11th ACM International Conference on PErvasive Technologies Related to Assistive Environments (PETRA), Corfu Greece, June 2018 (Petra’18), 5 pages. https://doi.org/10.1145/3197768.3201574…"/>
          <p:cNvSpPr>
            <a:spLocks noGrp="1"/>
          </p:cNvSpPr>
          <p:nvPr>
            <p:ph type="body" idx="1"/>
          </p:nvPr>
        </p:nvSpPr>
        <p:spPr>
          <a:xfrm>
            <a:off x="838200" y="1376218"/>
            <a:ext cx="10515600" cy="4800745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457200">
              <a:lnSpc>
                <a:spcPts val="2800"/>
              </a:lnSpc>
              <a:spcBef>
                <a:spcPts val="0"/>
              </a:spcBef>
              <a:buSzTx/>
              <a:defRPr sz="1200">
                <a:latin typeface="Times"/>
                <a:ea typeface="Times"/>
                <a:cs typeface="Times"/>
                <a:sym typeface="Times"/>
              </a:defRPr>
            </a:pPr>
            <a:r>
              <a:rPr sz="1600" dirty="0"/>
              <a:t>  </a:t>
            </a:r>
            <a:r>
              <a:rPr sz="1800" dirty="0"/>
              <a:t>[1] M.A. Haseeb, M. Kyrarini, S. Jiang, D. </a:t>
            </a:r>
            <a:r>
              <a:rPr sz="1800" dirty="0" err="1"/>
              <a:t>Ristic-Durrant</a:t>
            </a:r>
            <a:r>
              <a:rPr sz="1800" dirty="0"/>
              <a:t>, A. </a:t>
            </a:r>
            <a:r>
              <a:rPr sz="1800" dirty="0" err="1"/>
              <a:t>Gräser</a:t>
            </a:r>
            <a:r>
              <a:rPr sz="1800" dirty="0"/>
              <a:t>. 2018. Head Gesture-based Control for Assistive Robots. In Proceedings of 11th ACM International Conference on </a:t>
            </a:r>
            <a:r>
              <a:rPr sz="1800" dirty="0" err="1"/>
              <a:t>PErvasive</a:t>
            </a:r>
            <a:r>
              <a:rPr sz="1800" dirty="0"/>
              <a:t> Technologies Related to Assistive Environments (PETRA), Corfu Greece, June 2018 (Petra’18), 5 pages. </a:t>
            </a:r>
            <a:r>
              <a:rPr sz="1800"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/>
              </a:rPr>
              <a:t>https://doi.org/10.1145/3197768.3201574</a:t>
            </a:r>
          </a:p>
          <a:p>
            <a:pPr defTabSz="457200">
              <a:lnSpc>
                <a:spcPts val="2800"/>
              </a:lnSpc>
              <a:spcBef>
                <a:spcPts val="0"/>
              </a:spcBef>
              <a:buSzTx/>
              <a:defRPr sz="1200">
                <a:latin typeface="Times"/>
                <a:ea typeface="Times"/>
                <a:cs typeface="Times"/>
                <a:sym typeface="Times"/>
              </a:defRPr>
            </a:pPr>
            <a:r>
              <a:rPr sz="1800" dirty="0"/>
              <a:t> [2] </a:t>
            </a:r>
            <a:r>
              <a:rPr sz="1800" dirty="0" err="1"/>
              <a:t>Rechy</a:t>
            </a:r>
            <a:r>
              <a:rPr sz="1800" dirty="0"/>
              <a:t>-Ramirez, E.J. and Hu, H., 2015. Bio-signal based control in assistive robots: a survey. Digital Communications and networks, 1(2), pp.85-101. </a:t>
            </a:r>
            <a:endParaRPr lang="en-US" sz="1800" dirty="0"/>
          </a:p>
          <a:p>
            <a:pPr defTabSz="457200">
              <a:lnSpc>
                <a:spcPts val="2800"/>
              </a:lnSpc>
              <a:spcBef>
                <a:spcPts val="0"/>
              </a:spcBef>
              <a:buSzTx/>
              <a:defRPr sz="1200">
                <a:latin typeface="Times"/>
                <a:ea typeface="Times"/>
                <a:cs typeface="Times"/>
                <a:sym typeface="Times"/>
              </a:defRPr>
            </a:pPr>
            <a:r>
              <a:rPr lang="en-US" sz="1800" dirty="0"/>
              <a:t>Universal Robot (UR5) Pick and Place Simulation in ROS-Gazebo - </a:t>
            </a:r>
            <a:r>
              <a:rPr lang="en-US" sz="1800" dirty="0">
                <a:hlinkClick r:id="rId3"/>
              </a:rPr>
              <a:t>https://github.com/lihuang3/ur5_ROS-Gazebo</a:t>
            </a:r>
            <a:endParaRPr lang="en-US" sz="1800" dirty="0"/>
          </a:p>
          <a:p>
            <a:pPr defTabSz="457200">
              <a:lnSpc>
                <a:spcPts val="2800"/>
              </a:lnSpc>
              <a:spcBef>
                <a:spcPts val="0"/>
              </a:spcBef>
              <a:buSzTx/>
              <a:defRPr sz="1200">
                <a:latin typeface="Times"/>
                <a:ea typeface="Times"/>
                <a:cs typeface="Times"/>
                <a:sym typeface="Times"/>
              </a:defRPr>
            </a:pPr>
            <a:r>
              <a:rPr lang="en-US" sz="1800" dirty="0"/>
              <a:t>Move Group Python Interface for </a:t>
            </a:r>
            <a:r>
              <a:rPr lang="en-US" sz="1800" dirty="0" err="1"/>
              <a:t>Franka</a:t>
            </a:r>
            <a:r>
              <a:rPr lang="en-US" sz="1800" dirty="0"/>
              <a:t> </a:t>
            </a:r>
            <a:r>
              <a:rPr lang="en-US" sz="1800" dirty="0" err="1"/>
              <a:t>Emika</a:t>
            </a:r>
            <a:r>
              <a:rPr lang="en-US" sz="1800" dirty="0"/>
              <a:t> Panda - </a:t>
            </a:r>
            <a:r>
              <a:rPr lang="en-US" sz="1800" dirty="0">
                <a:hlinkClick r:id="rId4"/>
              </a:rPr>
              <a:t>http://docs.ros.org/kinetic/api/moveit_tutorials/html/doc/move_group_python_interface/move_group_python_interface_tutorial.html</a:t>
            </a:r>
            <a:endParaRPr lang="en-US" sz="1800" dirty="0">
              <a:sym typeface="Times"/>
            </a:endParaRPr>
          </a:p>
          <a:p>
            <a:pPr defTabSz="457200">
              <a:lnSpc>
                <a:spcPts val="2800"/>
              </a:lnSpc>
              <a:spcBef>
                <a:spcPts val="0"/>
              </a:spcBef>
              <a:buSzTx/>
              <a:defRPr sz="1200">
                <a:latin typeface="Times"/>
                <a:ea typeface="Times"/>
                <a:cs typeface="Times"/>
                <a:sym typeface="Times"/>
              </a:defRPr>
            </a:pPr>
            <a:r>
              <a:rPr lang="en-US" sz="1800" dirty="0">
                <a:sym typeface="Times"/>
                <a:hlinkClick r:id="rId5"/>
              </a:rPr>
              <a:t> </a:t>
            </a:r>
            <a:r>
              <a:rPr lang="en-US" sz="1800" dirty="0">
                <a:sym typeface="Times"/>
              </a:rPr>
              <a:t>Universal Robot on Gazebo Simulation - </a:t>
            </a:r>
            <a:r>
              <a:rPr lang="en-US" sz="1800" dirty="0">
                <a:sym typeface="Times"/>
                <a:hlinkClick r:id="rId5"/>
              </a:rPr>
              <a:t>https://github.com/UTNuclearRobotics/ur5_sim</a:t>
            </a:r>
            <a:endParaRPr lang="en-US" sz="1800" dirty="0"/>
          </a:p>
          <a:p>
            <a:pPr defTabSz="457200">
              <a:lnSpc>
                <a:spcPts val="2800"/>
              </a:lnSpc>
              <a:spcBef>
                <a:spcPts val="0"/>
              </a:spcBef>
              <a:buSzTx/>
              <a:defRPr sz="1200">
                <a:latin typeface="Times"/>
                <a:ea typeface="Times"/>
                <a:cs typeface="Times"/>
                <a:sym typeface="Times"/>
              </a:defRPr>
            </a:pPr>
            <a:endParaRPr lang="en-US" sz="1600" dirty="0"/>
          </a:p>
          <a:p>
            <a:pPr defTabSz="457200">
              <a:lnSpc>
                <a:spcPts val="2800"/>
              </a:lnSpc>
              <a:spcBef>
                <a:spcPts val="0"/>
              </a:spcBef>
              <a:buSzTx/>
              <a:defRPr sz="1200">
                <a:latin typeface="Times"/>
                <a:ea typeface="Times"/>
                <a:cs typeface="Times"/>
                <a:sym typeface="Times"/>
              </a:defRPr>
            </a:pPr>
            <a:endParaRPr lang="en-US" sz="1600" dirty="0"/>
          </a:p>
          <a:p>
            <a:pPr marL="0" indent="0" defTabSz="457200">
              <a:lnSpc>
                <a:spcPts val="2800"/>
              </a:lnSpc>
              <a:spcBef>
                <a:spcPts val="0"/>
              </a:spcBef>
              <a:buSzTx/>
              <a:buFontTx/>
              <a:buNone/>
              <a:defRPr sz="1200">
                <a:latin typeface="Times"/>
                <a:ea typeface="Times"/>
                <a:cs typeface="Times"/>
                <a:sym typeface="Times"/>
              </a:defRPr>
            </a:pPr>
            <a:endParaRPr sz="2500" dirty="0"/>
          </a:p>
          <a:p>
            <a:pPr marL="0" indent="0" defTabSz="457200">
              <a:lnSpc>
                <a:spcPts val="2800"/>
              </a:lnSpc>
              <a:spcBef>
                <a:spcPts val="0"/>
              </a:spcBef>
              <a:buSzTx/>
              <a:buFontTx/>
              <a:buNone/>
              <a:defRPr sz="1200">
                <a:latin typeface="Times"/>
                <a:ea typeface="Times"/>
                <a:cs typeface="Times"/>
                <a:sym typeface="Times"/>
              </a:defRPr>
            </a:pPr>
            <a:endParaRPr dirty="0"/>
          </a:p>
        </p:txBody>
      </p:sp>
      <p:sp>
        <p:nvSpPr>
          <p:cNvPr id="189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itle 1"/>
          <p:cNvSpPr>
            <a:spLocks noGrp="1"/>
          </p:cNvSpPr>
          <p:nvPr>
            <p:ph type="title"/>
          </p:nvPr>
        </p:nvSpPr>
        <p:spPr>
          <a:xfrm>
            <a:off x="838200" y="2359858"/>
            <a:ext cx="10515600" cy="1325564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Thank you</a:t>
            </a:r>
          </a:p>
        </p:txBody>
      </p:sp>
      <p:sp>
        <p:nvSpPr>
          <p:cNvPr id="192" name="Slide Number Placeholder 2"/>
          <p:cNvSpPr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2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u="sng"/>
            </a:lvl1pPr>
          </a:lstStyle>
          <a:p>
            <a:r>
              <a:rPr dirty="0"/>
              <a:t>Introduction on Razor 9Dof IMU</a:t>
            </a:r>
          </a:p>
        </p:txBody>
      </p:sp>
      <p:sp>
        <p:nvSpPr>
          <p:cNvPr id="122" name="Content Placeholder 2"/>
          <p:cNvSpPr>
            <a:spLocks noGrp="1"/>
          </p:cNvSpPr>
          <p:nvPr>
            <p:ph type="body" idx="1"/>
          </p:nvPr>
        </p:nvSpPr>
        <p:spPr>
          <a:xfrm>
            <a:off x="838200" y="1690688"/>
            <a:ext cx="10515600" cy="4351339"/>
          </a:xfrm>
          <a:prstGeom prst="rect">
            <a:avLst/>
          </a:prstGeom>
        </p:spPr>
        <p:txBody>
          <a:bodyPr/>
          <a:lstStyle/>
          <a:p>
            <a:r>
              <a:rPr dirty="0"/>
              <a:t>The </a:t>
            </a:r>
            <a:r>
              <a:rPr dirty="0" err="1"/>
              <a:t>SparkFun</a:t>
            </a:r>
            <a:r>
              <a:rPr dirty="0"/>
              <a:t> 9DoF Razor IMU M0 is a SAMD21 microprocessor with an MPU-9250 9DoF sensor</a:t>
            </a:r>
          </a:p>
          <a:p>
            <a:r>
              <a:rPr dirty="0"/>
              <a:t>This sensor is reprogrammable, multipurpose IMU (Inertial Measurement Unit).</a:t>
            </a:r>
          </a:p>
          <a:p>
            <a:r>
              <a:rPr dirty="0"/>
              <a:t>The 9DoF Razor’s MPU-9250 features three 3-axis sensors---an accelerometer, gyroscope and magnetometer. </a:t>
            </a:r>
          </a:p>
          <a:p>
            <a:r>
              <a:rPr dirty="0"/>
              <a:t>These give it the ability to sense linear acceleration, angular rotation velocity and magnetic field vectors.</a:t>
            </a:r>
          </a:p>
        </p:txBody>
      </p:sp>
      <p:sp>
        <p:nvSpPr>
          <p:cNvPr id="123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11164827" y="6404292"/>
            <a:ext cx="188973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itle 1"/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173193"/>
          </a:xfrm>
          <a:prstGeom prst="rect">
            <a:avLst/>
          </a:prstGeom>
        </p:spPr>
        <p:txBody>
          <a:bodyPr/>
          <a:lstStyle>
            <a:lvl1pPr>
              <a:defRPr u="sng"/>
            </a:lvl1pPr>
          </a:lstStyle>
          <a:p>
            <a:pPr algn="ctr"/>
            <a:r>
              <a:rPr dirty="0"/>
              <a:t>Project Goals</a:t>
            </a:r>
          </a:p>
        </p:txBody>
      </p:sp>
      <p:sp>
        <p:nvSpPr>
          <p:cNvPr id="126" name="Content Placeholder 2"/>
          <p:cNvSpPr>
            <a:spLocks noGrp="1"/>
          </p:cNvSpPr>
          <p:nvPr>
            <p:ph type="body" idx="1"/>
          </p:nvPr>
        </p:nvSpPr>
        <p:spPr>
          <a:xfrm>
            <a:off x="838200" y="1191448"/>
            <a:ext cx="10515600" cy="5648297"/>
          </a:xfrm>
          <a:prstGeom prst="rect">
            <a:avLst/>
          </a:prstGeom>
        </p:spPr>
        <p:txBody>
          <a:bodyPr/>
          <a:lstStyle/>
          <a:p>
            <a:r>
              <a:rPr dirty="0"/>
              <a:t>For the Razor IMU to be configured in such a way it returns Yaw, Pitch and Roll of the head  from the raw accelerometer, gyroscope and magnetometer readings.(Completed)</a:t>
            </a:r>
          </a:p>
          <a:p>
            <a:r>
              <a:rPr dirty="0"/>
              <a:t>The Yaw, Pitch and Roll readings will be used to recognize certain pre defined gestures.(Completed)</a:t>
            </a:r>
          </a:p>
          <a:p>
            <a:r>
              <a:rPr dirty="0"/>
              <a:t>Installation of Gazebo</a:t>
            </a:r>
            <a:r>
              <a:rPr lang="en-US" dirty="0"/>
              <a:t>, </a:t>
            </a:r>
            <a:r>
              <a:rPr lang="en-US" dirty="0" err="1"/>
              <a:t>Moveit</a:t>
            </a:r>
            <a:r>
              <a:rPr lang="en-US" dirty="0"/>
              <a:t>!, </a:t>
            </a:r>
            <a:r>
              <a:rPr lang="en-US" dirty="0" err="1"/>
              <a:t>Rviz</a:t>
            </a:r>
            <a:r>
              <a:rPr lang="en-US" dirty="0"/>
              <a:t> and Universal Robot (UR5) to run the robot arm simulation.</a:t>
            </a:r>
            <a:r>
              <a:rPr dirty="0"/>
              <a:t>(Completed)</a:t>
            </a:r>
          </a:p>
          <a:p>
            <a:r>
              <a:rPr dirty="0"/>
              <a:t>These gestures finally need to be translated to control the </a:t>
            </a:r>
            <a:r>
              <a:rPr lang="en-US" dirty="0"/>
              <a:t>motion</a:t>
            </a:r>
            <a:r>
              <a:rPr dirty="0"/>
              <a:t> of the Assistive Robot</a:t>
            </a:r>
            <a:r>
              <a:rPr lang="en-US" dirty="0"/>
              <a:t>’s end effector</a:t>
            </a:r>
            <a:r>
              <a:rPr dirty="0"/>
              <a:t> </a:t>
            </a:r>
            <a:r>
              <a:rPr lang="en-US" dirty="0"/>
              <a:t>given the </a:t>
            </a:r>
            <a:r>
              <a:rPr lang="en-US" dirty="0" err="1"/>
              <a:t>x,y,z</a:t>
            </a:r>
            <a:r>
              <a:rPr lang="en-US" dirty="0"/>
              <a:t> coordinates</a:t>
            </a:r>
            <a:r>
              <a:rPr dirty="0"/>
              <a:t>.(Completed)</a:t>
            </a:r>
            <a:endParaRPr lang="en-US" dirty="0"/>
          </a:p>
          <a:p>
            <a:r>
              <a:rPr lang="en-US" dirty="0"/>
              <a:t>The Robot arm’s end effector must move to the coordinates inputted using head Gestures. (Completed)</a:t>
            </a:r>
            <a:endParaRPr dirty="0"/>
          </a:p>
        </p:txBody>
      </p:sp>
      <p:sp>
        <p:nvSpPr>
          <p:cNvPr id="127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11169739" y="6404292"/>
            <a:ext cx="184062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itle 1"/>
          <p:cNvSpPr>
            <a:spLocks noGrp="1"/>
          </p:cNvSpPr>
          <p:nvPr>
            <p:ph type="title"/>
          </p:nvPr>
        </p:nvSpPr>
        <p:spPr>
          <a:xfrm>
            <a:off x="0" y="-4762"/>
            <a:ext cx="12192000" cy="946872"/>
          </a:xfrm>
          <a:prstGeom prst="rect">
            <a:avLst/>
          </a:prstGeom>
        </p:spPr>
        <p:txBody>
          <a:bodyPr/>
          <a:lstStyle>
            <a:lvl1pPr>
              <a:defRPr u="sng"/>
            </a:lvl1pPr>
          </a:lstStyle>
          <a:p>
            <a:pPr algn="ctr"/>
            <a:r>
              <a:rPr dirty="0"/>
              <a:t>Conceptual Model</a:t>
            </a:r>
          </a:p>
        </p:txBody>
      </p:sp>
      <p:sp>
        <p:nvSpPr>
          <p:cNvPr id="131" name="Slide Number Placeholder 2"/>
          <p:cNvSpPr>
            <a:spLocks noGrp="1"/>
          </p:cNvSpPr>
          <p:nvPr>
            <p:ph type="sldNum" sz="quarter" idx="2"/>
          </p:nvPr>
        </p:nvSpPr>
        <p:spPr>
          <a:xfrm>
            <a:off x="11169739" y="6404292"/>
            <a:ext cx="184062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1C3D24-03EC-42AC-B010-6D08594A8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257" y="882664"/>
            <a:ext cx="7123088" cy="588759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62726"/>
          </a:xfrm>
          <a:prstGeom prst="rect">
            <a:avLst/>
          </a:prstGeom>
        </p:spPr>
        <p:txBody>
          <a:bodyPr/>
          <a:lstStyle>
            <a:lvl1pPr>
              <a:defRPr u="sng"/>
            </a:lvl1pPr>
          </a:lstStyle>
          <a:p>
            <a:pPr algn="ctr"/>
            <a:r>
              <a:rPr dirty="0"/>
              <a:t>State Diagram</a:t>
            </a:r>
          </a:p>
        </p:txBody>
      </p:sp>
      <p:sp>
        <p:nvSpPr>
          <p:cNvPr id="134" name="Slide Number Placeholder 2"/>
          <p:cNvSpPr>
            <a:spLocks noGrp="1"/>
          </p:cNvSpPr>
          <p:nvPr>
            <p:ph type="sldNum" sz="quarter" idx="2"/>
          </p:nvPr>
        </p:nvSpPr>
        <p:spPr>
          <a:xfrm>
            <a:off x="11169739" y="6404292"/>
            <a:ext cx="184062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pic>
        <p:nvPicPr>
          <p:cNvPr id="135" name="Screen Shot 2020-05-04 at 4.03.02 AM.png" descr="Screen Shot 2020-05-04 at 4.03.02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6883" y="1062726"/>
            <a:ext cx="6918233" cy="56931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34473"/>
          </a:xfrm>
          <a:prstGeom prst="rect">
            <a:avLst/>
          </a:prstGeom>
        </p:spPr>
        <p:txBody>
          <a:bodyPr/>
          <a:lstStyle>
            <a:lvl1pPr defTabSz="868680">
              <a:defRPr sz="4180" u="sng"/>
            </a:lvl1pPr>
          </a:lstStyle>
          <a:p>
            <a:pPr algn="ctr"/>
            <a:r>
              <a:rPr dirty="0"/>
              <a:t>Coordinate frames of the Razor 9DoF Sensor</a:t>
            </a:r>
          </a:p>
        </p:txBody>
      </p:sp>
      <p:pic>
        <p:nvPicPr>
          <p:cNvPr id="138" name="Content Placeholder 4" descr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03" y="1614435"/>
            <a:ext cx="3934188" cy="36531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Picture 6" descr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6195" y="1690688"/>
            <a:ext cx="4138048" cy="3653174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TextBox 7"/>
          <p:cNvSpPr/>
          <p:nvPr/>
        </p:nvSpPr>
        <p:spPr>
          <a:xfrm>
            <a:off x="1394826" y="5656881"/>
            <a:ext cx="10461798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The </a:t>
            </a:r>
            <a:r>
              <a:rPr i="1"/>
              <a:t>razor_imu_9dof</a:t>
            </a:r>
            <a:r>
              <a:t> node transforms the </a:t>
            </a:r>
            <a:r>
              <a:rPr i="1"/>
              <a:t>Razor_AHRS</a:t>
            </a:r>
            <a:r>
              <a:t> measurements into the ROS coordinate frame.</a:t>
            </a:r>
          </a:p>
        </p:txBody>
      </p:sp>
      <p:pic>
        <p:nvPicPr>
          <p:cNvPr id="141" name="Picture 9" descr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5696" y="2518178"/>
            <a:ext cx="2730501" cy="2730501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Slide Number Placeholder 2"/>
          <p:cNvSpPr>
            <a:spLocks noGrp="1"/>
          </p:cNvSpPr>
          <p:nvPr>
            <p:ph type="sldNum" sz="quarter" idx="2"/>
          </p:nvPr>
        </p:nvSpPr>
        <p:spPr>
          <a:xfrm>
            <a:off x="11169739" y="6404292"/>
            <a:ext cx="184062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52945"/>
          </a:xfrm>
          <a:prstGeom prst="rect">
            <a:avLst/>
          </a:prstGeom>
        </p:spPr>
        <p:txBody>
          <a:bodyPr/>
          <a:lstStyle>
            <a:lvl1pPr>
              <a:defRPr u="sng"/>
            </a:lvl1pPr>
          </a:lstStyle>
          <a:p>
            <a:pPr algn="ctr"/>
            <a:r>
              <a:rPr dirty="0"/>
              <a:t>Methodology </a:t>
            </a:r>
          </a:p>
        </p:txBody>
      </p:sp>
      <p:sp>
        <p:nvSpPr>
          <p:cNvPr id="145" name="Content Placeholder 2"/>
          <p:cNvSpPr>
            <a:spLocks noGrp="1"/>
          </p:cNvSpPr>
          <p:nvPr>
            <p:ph type="body" idx="1"/>
          </p:nvPr>
        </p:nvSpPr>
        <p:spPr>
          <a:xfrm>
            <a:off x="129309" y="929697"/>
            <a:ext cx="11942618" cy="3051175"/>
          </a:xfrm>
          <a:prstGeom prst="rect">
            <a:avLst/>
          </a:prstGeom>
        </p:spPr>
        <p:txBody>
          <a:bodyPr/>
          <a:lstStyle/>
          <a:p>
            <a:pPr defTabSz="868680">
              <a:spcBef>
                <a:spcPts val="900"/>
              </a:spcBef>
              <a:buFont typeface="Wingdings" panose="05000000000000000000" pitchFamily="2" charset="2"/>
              <a:buChar char="v"/>
              <a:defRPr sz="2660"/>
            </a:pPr>
            <a:r>
              <a:rPr lang="en-US" dirty="0"/>
              <a:t>Working with Razer IMU Sensor</a:t>
            </a:r>
          </a:p>
          <a:p>
            <a:pPr marL="712470" lvl="1" indent="-217170" defTabSz="868680">
              <a:spcBef>
                <a:spcPts val="900"/>
              </a:spcBef>
              <a:defRPr sz="2660"/>
            </a:pPr>
            <a:r>
              <a:rPr dirty="0"/>
              <a:t>Integrated the Razor IMU sensor with Arduino IDE, and the sensor returns the Accelerometer, Gyroscope and Magnetometer readings</a:t>
            </a:r>
            <a:r>
              <a:rPr lang="en-US" dirty="0"/>
              <a:t> upon uploading the required Firmware</a:t>
            </a:r>
            <a:r>
              <a:rPr dirty="0"/>
              <a:t>. </a:t>
            </a:r>
          </a:p>
          <a:p>
            <a:pPr marL="712470" lvl="1" indent="-217170" defTabSz="868680">
              <a:spcBef>
                <a:spcPts val="900"/>
              </a:spcBef>
              <a:defRPr sz="2660"/>
            </a:pPr>
            <a:r>
              <a:rPr lang="en-US" dirty="0"/>
              <a:t>Required Arduino support like ports and boards were installed.</a:t>
            </a:r>
          </a:p>
          <a:p>
            <a:pPr marL="712470" lvl="1" indent="-217170" defTabSz="868680">
              <a:spcBef>
                <a:spcPts val="900"/>
              </a:spcBef>
              <a:defRPr sz="2660"/>
            </a:pPr>
            <a:r>
              <a:rPr lang="en-US" dirty="0"/>
              <a:t>The Yaw, Roll , Pitch values were then translated to ROS Visualization in order to help communicate with the ROS environment.</a:t>
            </a:r>
            <a:endParaRPr dirty="0"/>
          </a:p>
        </p:txBody>
      </p:sp>
      <p:sp>
        <p:nvSpPr>
          <p:cNvPr id="146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11169739" y="6404292"/>
            <a:ext cx="184062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pic>
        <p:nvPicPr>
          <p:cNvPr id="5" name="vokoscreen-2020-05-04_11-33-57">
            <a:hlinkClick r:id="" action="ppaction://media"/>
            <a:extLst>
              <a:ext uri="{FF2B5EF4-FFF2-40B4-BE49-F238E27FC236}">
                <a16:creationId xmlns:a16="http://schemas.microsoft.com/office/drawing/2014/main" id="{9C1D0259-C694-4E60-8135-92CFB33BB1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58700" y="3842326"/>
            <a:ext cx="5874600" cy="285495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69818"/>
          </a:xfrm>
          <a:prstGeom prst="rect">
            <a:avLst/>
          </a:prstGeom>
        </p:spPr>
        <p:txBody>
          <a:bodyPr/>
          <a:lstStyle>
            <a:lvl1pPr>
              <a:defRPr u="sng"/>
            </a:lvl1pPr>
          </a:lstStyle>
          <a:p>
            <a:pPr algn="ctr"/>
            <a:r>
              <a:rPr dirty="0"/>
              <a:t>Methodology</a:t>
            </a:r>
          </a:p>
        </p:txBody>
      </p:sp>
      <p:sp>
        <p:nvSpPr>
          <p:cNvPr id="149" name="Content Placeholder 2"/>
          <p:cNvSpPr>
            <a:spLocks noGrp="1"/>
          </p:cNvSpPr>
          <p:nvPr>
            <p:ph type="body" idx="1"/>
          </p:nvPr>
        </p:nvSpPr>
        <p:spPr>
          <a:xfrm>
            <a:off x="838201" y="1253331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Working with UR5 Simulation</a:t>
            </a:r>
          </a:p>
          <a:p>
            <a:pPr lvl="1"/>
            <a:r>
              <a:rPr dirty="0"/>
              <a:t>Built a state diagram which traverses through the calibration and menu which enables us to edit Traversal values of robot arm.</a:t>
            </a:r>
          </a:p>
          <a:p>
            <a:pPr lvl="1"/>
            <a:r>
              <a:rPr lang="en-US" dirty="0"/>
              <a:t>Developed </a:t>
            </a:r>
            <a:r>
              <a:rPr dirty="0"/>
              <a:t>the code to recognize the Up, Down, Left and Right gestures using python. </a:t>
            </a:r>
            <a:endParaRPr lang="en-US" dirty="0"/>
          </a:p>
          <a:p>
            <a:pPr lvl="1"/>
            <a:r>
              <a:rPr lang="en-US" dirty="0"/>
              <a:t>Required installations included ROS Kinetic, Gazebo, </a:t>
            </a:r>
            <a:r>
              <a:rPr lang="en-US" dirty="0" err="1"/>
              <a:t>MoveIt</a:t>
            </a:r>
            <a:r>
              <a:rPr lang="en-US" dirty="0"/>
              <a:t>! and </a:t>
            </a:r>
            <a:r>
              <a:rPr lang="en-US" dirty="0" err="1"/>
              <a:t>Rviz</a:t>
            </a:r>
            <a:r>
              <a:rPr lang="en-US" dirty="0"/>
              <a:t> to run the simulation of UR5 robot arm simulation.</a:t>
            </a:r>
          </a:p>
          <a:p>
            <a:pPr lvl="1"/>
            <a:r>
              <a:rPr lang="en-US" dirty="0"/>
              <a:t>Created </a:t>
            </a:r>
            <a:r>
              <a:rPr lang="en-US" dirty="0" err="1"/>
              <a:t>Moveit</a:t>
            </a:r>
            <a:r>
              <a:rPr lang="en-US" dirty="0"/>
              <a:t>! Python interface program to translate gestures into end effector values for the robot arm to plan and execute. </a:t>
            </a:r>
            <a:endParaRPr dirty="0"/>
          </a:p>
        </p:txBody>
      </p:sp>
      <p:sp>
        <p:nvSpPr>
          <p:cNvPr id="150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11169739" y="6404292"/>
            <a:ext cx="184062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1266</Words>
  <Application>Microsoft Office PowerPoint</Application>
  <PresentationFormat>Widescreen</PresentationFormat>
  <Paragraphs>105</Paragraphs>
  <Slides>21</Slides>
  <Notes>0</Notes>
  <HiddenSlides>1</HiddenSlides>
  <MMClips>5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Calibri</vt:lpstr>
      <vt:lpstr>Calibri Light</vt:lpstr>
      <vt:lpstr>Segoe UI Semibold</vt:lpstr>
      <vt:lpstr>Times</vt:lpstr>
      <vt:lpstr>Times New Roman</vt:lpstr>
      <vt:lpstr>Wingdings</vt:lpstr>
      <vt:lpstr>Office Theme</vt:lpstr>
      <vt:lpstr>Robot control via a head gesture-based user Interface</vt:lpstr>
      <vt:lpstr>Introduction</vt:lpstr>
      <vt:lpstr>Introduction on Razor 9Dof IMU</vt:lpstr>
      <vt:lpstr>Project Goals</vt:lpstr>
      <vt:lpstr>Conceptual Model</vt:lpstr>
      <vt:lpstr>State Diagram</vt:lpstr>
      <vt:lpstr>Coordinate frames of the Razor 9DoF Sensor</vt:lpstr>
      <vt:lpstr>Methodology </vt:lpstr>
      <vt:lpstr>Methodology</vt:lpstr>
      <vt:lpstr>Experimental Setup</vt:lpstr>
      <vt:lpstr>System Evaluation </vt:lpstr>
      <vt:lpstr>System Evaluation</vt:lpstr>
      <vt:lpstr>Data Acquired from Test subjects</vt:lpstr>
      <vt:lpstr>Project Demo 1  </vt:lpstr>
      <vt:lpstr>Project Demo 2</vt:lpstr>
      <vt:lpstr>Role Designation</vt:lpstr>
      <vt:lpstr>Conclusions</vt:lpstr>
      <vt:lpstr>Future Work</vt:lpstr>
      <vt:lpstr>Related work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control via a head gesture-based user interface</dc:title>
  <cp:lastModifiedBy>Vishnu Gopal</cp:lastModifiedBy>
  <cp:revision>12</cp:revision>
  <dcterms:modified xsi:type="dcterms:W3CDTF">2020-05-04T19:43:23Z</dcterms:modified>
</cp:coreProperties>
</file>